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8" r:id="rId2"/>
    <p:sldId id="256" r:id="rId3"/>
    <p:sldId id="260" r:id="rId4"/>
    <p:sldId id="270" r:id="rId5"/>
    <p:sldId id="261" r:id="rId6"/>
    <p:sldId id="259" r:id="rId7"/>
    <p:sldId id="262" r:id="rId8"/>
    <p:sldId id="263" r:id="rId9"/>
    <p:sldId id="264" r:id="rId10"/>
    <p:sldId id="269" r:id="rId11"/>
    <p:sldId id="267" r:id="rId12"/>
    <p:sldId id="268" r:id="rId13"/>
    <p:sldId id="265" r:id="rId1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4143372" y="1785926"/>
            <a:ext cx="4857784" cy="1470025"/>
          </a:xfrm>
        </p:spPr>
        <p:txBody>
          <a:bodyPr>
            <a:noAutofit/>
          </a:bodyPr>
          <a:lstStyle>
            <a:lvl1pPr>
              <a:defRPr sz="4000">
                <a:solidFill>
                  <a:srgbClr val="0070C0"/>
                </a:solidFill>
              </a:defRPr>
            </a:lvl1pPr>
          </a:lstStyle>
          <a:p>
            <a:r>
              <a:rPr lang="es-ES" dirty="0" smtClean="0"/>
              <a:t>Taller de finanzas sostenibles</a:t>
            </a:r>
            <a:endParaRPr lang="es-PE" dirty="0"/>
          </a:p>
        </p:txBody>
      </p:sp>
      <p:sp>
        <p:nvSpPr>
          <p:cNvPr id="3" name="2 Subtítulo"/>
          <p:cNvSpPr>
            <a:spLocks noGrp="1"/>
          </p:cNvSpPr>
          <p:nvPr>
            <p:ph type="subTitle" idx="1" hasCustomPrompt="1"/>
          </p:nvPr>
        </p:nvSpPr>
        <p:spPr>
          <a:xfrm>
            <a:off x="4786314" y="3786190"/>
            <a:ext cx="3786214" cy="1752600"/>
          </a:xfrm>
        </p:spPr>
        <p:txBody>
          <a:bodyPr>
            <a:normAutofit/>
          </a:bodyPr>
          <a:lstStyle>
            <a:lvl1pPr marL="0" indent="0" algn="ctr">
              <a:buNone/>
              <a:defRPr sz="2000" baseline="0">
                <a:solidFill>
                  <a:srgbClr val="99CC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La Bolsa de Valores de Lima lanzó el 7 de julio del 2008 el índice de Buen Gobierno Corporativo </a:t>
            </a:r>
            <a:endParaRPr lang="es-PE" dirty="0"/>
          </a:p>
        </p:txBody>
      </p:sp>
      <p:sp>
        <p:nvSpPr>
          <p:cNvPr id="4" name="3 Marcador de fecha"/>
          <p:cNvSpPr>
            <a:spLocks noGrp="1"/>
          </p:cNvSpPr>
          <p:nvPr>
            <p:ph type="dt" sz="half" idx="10"/>
          </p:nvPr>
        </p:nvSpPr>
        <p:spPr>
          <a:xfrm>
            <a:off x="285720" y="5572140"/>
            <a:ext cx="2133600" cy="365125"/>
          </a:xfrm>
        </p:spPr>
        <p:txBody>
          <a:bodyPr/>
          <a:lstStyle/>
          <a:p>
            <a:fld id="{F56E1359-1844-4EEC-9CBB-42614A307582}" type="datetimeFigureOut">
              <a:rPr lang="es-PE" smtClean="0"/>
              <a:pPr/>
              <a:t>13/12/2010</a:t>
            </a:fld>
            <a:endParaRPr lang="es-P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2571736" y="142852"/>
            <a:ext cx="6229336" cy="1000132"/>
          </a:xfrm>
        </p:spPr>
        <p:txBody>
          <a:bodyPr>
            <a:noAutofit/>
          </a:bodyPr>
          <a:lstStyle>
            <a:lvl1pPr algn="ctr">
              <a:defRPr sz="3600">
                <a:solidFill>
                  <a:schemeClr val="bg1"/>
                </a:solidFill>
                <a:effectLst>
                  <a:outerShdw blurRad="38100" dist="38100" dir="2700000" algn="tl">
                    <a:srgbClr val="000000">
                      <a:alpha val="43137"/>
                    </a:srgbClr>
                  </a:outerShdw>
                </a:effectLst>
              </a:defRPr>
            </a:lvl1pPr>
          </a:lstStyle>
          <a:p>
            <a:r>
              <a:rPr lang="es-ES" dirty="0" smtClean="0"/>
              <a:t>El buen gobierno corporativo ¿Paga en el Perú?</a:t>
            </a:r>
            <a:endParaRPr lang="es-PE" dirty="0"/>
          </a:p>
        </p:txBody>
      </p:sp>
      <p:sp>
        <p:nvSpPr>
          <p:cNvPr id="3" name="2 Marcador de contenido"/>
          <p:cNvSpPr>
            <a:spLocks noGrp="1"/>
          </p:cNvSpPr>
          <p:nvPr>
            <p:ph idx="1" hasCustomPrompt="1"/>
          </p:nvPr>
        </p:nvSpPr>
        <p:spPr>
          <a:xfrm>
            <a:off x="428596" y="1428736"/>
            <a:ext cx="8229600" cy="4357718"/>
          </a:xfrm>
        </p:spPr>
        <p:txBody>
          <a:bodyPr/>
          <a:lstStyle>
            <a:lvl1pPr>
              <a:defRPr baseline="0">
                <a:solidFill>
                  <a:srgbClr val="0070C0"/>
                </a:solidFill>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baseline="0">
                <a:solidFill>
                  <a:schemeClr val="bg1">
                    <a:lumMod val="50000"/>
                  </a:schemeClr>
                </a:solidFill>
              </a:defRPr>
            </a:lvl2pPr>
          </a:lstStyle>
          <a:p>
            <a:pPr lvl="0"/>
            <a:r>
              <a:rPr lang="es-ES" dirty="0" err="1" smtClean="0"/>
              <a:t>Conasev</a:t>
            </a:r>
            <a:r>
              <a:rPr lang="es-ES" dirty="0" smtClean="0"/>
              <a:t> desde el año 2004 envió una encuesta a ser completada por todas sus empresas</a:t>
            </a:r>
          </a:p>
          <a:p>
            <a:pPr lvl="1"/>
            <a:r>
              <a:rPr lang="es-ES" dirty="0" err="1" smtClean="0"/>
              <a:t>Conasev</a:t>
            </a:r>
            <a:r>
              <a:rPr lang="es-ES" dirty="0" smtClean="0"/>
              <a:t> desde el año 2004 envió una encuesta a ser completada por todas sus empresas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err="1" smtClean="0"/>
              <a:t>Conasev</a:t>
            </a:r>
            <a:r>
              <a:rPr lang="es-ES" dirty="0" smtClean="0"/>
              <a:t> desde el año 2004 envió una encuesta a ser completada por todas sus empresas</a:t>
            </a:r>
          </a:p>
          <a:p>
            <a:pPr lvl="1"/>
            <a:endParaRPr lang="es-E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8" name="7 Marcador de pie de página"/>
          <p:cNvSpPr>
            <a:spLocks noGrp="1"/>
          </p:cNvSpPr>
          <p:nvPr>
            <p:ph type="ftr" sz="quarter" idx="11"/>
          </p:nvPr>
        </p:nvSpPr>
        <p:spPr/>
        <p:txBody>
          <a:bodyPr/>
          <a:lstStyle/>
          <a:p>
            <a:endParaRPr lang="es-PE" dirty="0"/>
          </a:p>
        </p:txBody>
      </p:sp>
      <p:sp>
        <p:nvSpPr>
          <p:cNvPr id="9" name="8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56E1359-1844-4EEC-9CBB-42614A307582}" type="datetimeFigureOut">
              <a:rPr lang="es-PE" smtClean="0"/>
              <a:pPr/>
              <a:t>13/12/2010</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96240788-EBC8-4F7E-8A06-40C3521122FC}" type="slidenum">
              <a:rPr lang="es-PE" smtClean="0"/>
              <a:pPr/>
              <a:t>‹Nº›</a:t>
            </a:fld>
            <a:endParaRPr lang="es-P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E1359-1844-4EEC-9CBB-42614A307582}" type="datetimeFigureOut">
              <a:rPr lang="es-PE" smtClean="0"/>
              <a:pPr/>
              <a:t>13/12/2010</a:t>
            </a:fld>
            <a:endParaRPr lang="es-PE"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40788-EBC8-4F7E-8A06-40C3521122FC}" type="slidenum">
              <a:rPr lang="es-PE" smtClean="0"/>
              <a:pPr/>
              <a:t>‹Nº›</a:t>
            </a:fld>
            <a:endParaRPr lang="es-P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28596" y="1340768"/>
            <a:ext cx="6951716" cy="4680520"/>
          </a:xfrm>
        </p:spPr>
        <p:txBody>
          <a:bodyPr vert="horz" lIns="91440" tIns="45720" rIns="91440" bIns="45720" rtlCol="0">
            <a:normAutofit fontScale="85000" lnSpcReduction="20000"/>
          </a:bodyPr>
          <a:lstStyle/>
          <a:p>
            <a:pPr marL="0" indent="0" algn="just">
              <a:lnSpc>
                <a:spcPct val="110000"/>
              </a:lnSpc>
              <a:buNone/>
            </a:pPr>
            <a:r>
              <a:rPr lang="es-ES_tradnl" sz="2400" b="1" dirty="0" smtClean="0"/>
              <a:t>Propuesta</a:t>
            </a:r>
            <a:endParaRPr lang="es-ES_tradnl" sz="2600" b="1" dirty="0" smtClean="0"/>
          </a:p>
          <a:p>
            <a:pPr marL="179388" indent="-179388" algn="just">
              <a:lnSpc>
                <a:spcPct val="110000"/>
              </a:lnSpc>
            </a:pPr>
            <a:r>
              <a:rPr lang="es-ES_tradnl" sz="2200" b="1" dirty="0" smtClean="0"/>
              <a:t>Plazo y cobertura</a:t>
            </a:r>
            <a:r>
              <a:rPr lang="es-ES_tradnl" sz="2200" dirty="0" smtClean="0"/>
              <a:t>:  Un proyecto piloto en 3 ó 4 juzgados por un año. </a:t>
            </a:r>
          </a:p>
          <a:p>
            <a:pPr marL="179388" indent="-179388" algn="just">
              <a:lnSpc>
                <a:spcPct val="110000"/>
              </a:lnSpc>
            </a:pPr>
            <a:r>
              <a:rPr lang="es-ES_tradnl" sz="2200" b="1" dirty="0" smtClean="0"/>
              <a:t>Elección</a:t>
            </a:r>
            <a:r>
              <a:rPr lang="es-ES_tradnl" sz="2200" dirty="0" smtClean="0"/>
              <a:t>: Los juzgados en donde se tramitan los casos más emblemáticos y de gran carga procesal.  </a:t>
            </a:r>
          </a:p>
          <a:p>
            <a:pPr marL="179388" indent="-179388" algn="just">
              <a:lnSpc>
                <a:spcPct val="110000"/>
              </a:lnSpc>
            </a:pPr>
            <a:r>
              <a:rPr lang="es-ES_tradnl" sz="2200" b="1" dirty="0" smtClean="0"/>
              <a:t>Labor del Juez</a:t>
            </a:r>
            <a:r>
              <a:rPr lang="es-ES_tradnl" sz="2200" dirty="0" smtClean="0"/>
              <a:t>: El juez se dedicará exclusivamente a la función jurisdiccional, es decir, analizar los casos y emitir resoluciones adecuadamente fundamentadas y redactadas, y que cumplan con los requisitos de ley.  </a:t>
            </a:r>
          </a:p>
          <a:p>
            <a:pPr marL="179388" indent="-179388" algn="just">
              <a:lnSpc>
                <a:spcPct val="110000"/>
              </a:lnSpc>
            </a:pPr>
            <a:r>
              <a:rPr lang="es-ES_tradnl" sz="2200" b="1" dirty="0" smtClean="0"/>
              <a:t>Labor administrativa</a:t>
            </a:r>
            <a:r>
              <a:rPr lang="es-ES_tradnl" sz="2200" dirty="0" smtClean="0"/>
              <a:t>: Paralelamente, y bajo la supervisión del juez, se designará a una persona que se hará cargo de la función administrativa del juzgado. </a:t>
            </a:r>
          </a:p>
          <a:p>
            <a:pPr marL="179388" indent="-179388" algn="just">
              <a:lnSpc>
                <a:spcPct val="110000"/>
              </a:lnSpc>
            </a:pPr>
            <a:r>
              <a:rPr lang="es-ES_tradnl" sz="2200" b="1" dirty="0" smtClean="0"/>
              <a:t>Evaluación</a:t>
            </a:r>
            <a:r>
              <a:rPr lang="es-ES_tradnl" sz="2200" dirty="0" smtClean="0"/>
              <a:t>: Al final del plazo del plan piloto se tendrá una idea de los problemas del proceso operativo y los “cuellos de botella” que existen en los 3 ó 4 juzgados por igual y se llegará a una conclusión para poder replicar estas medidas en otros juzgados. </a:t>
            </a:r>
            <a:endParaRPr lang="es-MX" sz="2200" dirty="0" smtClean="0"/>
          </a:p>
          <a:p>
            <a:pPr marL="268288" indent="0" algn="just">
              <a:lnSpc>
                <a:spcPct val="110000"/>
              </a:lnSpc>
              <a:buNone/>
            </a:pPr>
            <a:endParaRPr lang="es-MX" sz="2000" dirty="0" smtClean="0"/>
          </a:p>
        </p:txBody>
      </p:sp>
      <p:sp>
        <p:nvSpPr>
          <p:cNvPr id="5" name="4 CuadroTexto"/>
          <p:cNvSpPr txBox="1"/>
          <p:nvPr/>
        </p:nvSpPr>
        <p:spPr>
          <a:xfrm>
            <a:off x="3563888" y="838453"/>
            <a:ext cx="4896544" cy="369332"/>
          </a:xfrm>
          <a:prstGeom prst="rect">
            <a:avLst/>
          </a:prstGeom>
          <a:noFill/>
        </p:spPr>
        <p:txBody>
          <a:bodyPr wrap="square" rtlCol="0">
            <a:spAutoFit/>
          </a:bodyPr>
          <a:lstStyle/>
          <a:p>
            <a:pPr algn="ctr"/>
            <a:r>
              <a:rPr lang="es-MX" b="1" dirty="0" smtClean="0">
                <a:solidFill>
                  <a:schemeClr val="accent1">
                    <a:lumMod val="20000"/>
                    <a:lumOff val="80000"/>
                  </a:schemeClr>
                </a:solidFill>
              </a:rPr>
              <a:t>Reformas en la gestión</a:t>
            </a:r>
            <a:endParaRPr lang="es-MX"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28596" y="1916832"/>
            <a:ext cx="6951716" cy="4032448"/>
          </a:xfrm>
        </p:spPr>
        <p:txBody>
          <a:bodyPr vert="horz" lIns="91440" tIns="45720" rIns="91440" bIns="45720" rtlCol="0">
            <a:noAutofit/>
          </a:bodyPr>
          <a:lstStyle/>
          <a:p>
            <a:pPr marL="93663" indent="0" algn="just">
              <a:lnSpc>
                <a:spcPct val="120000"/>
              </a:lnSpc>
              <a:buNone/>
            </a:pPr>
            <a:r>
              <a:rPr lang="es-ES_tradnl" sz="2000" b="1" dirty="0" smtClean="0"/>
              <a:t>Situación actual</a:t>
            </a:r>
          </a:p>
          <a:p>
            <a:pPr marL="266700" indent="-266700" algn="just">
              <a:lnSpc>
                <a:spcPct val="120000"/>
              </a:lnSpc>
            </a:pPr>
            <a:r>
              <a:rPr lang="es-MX" sz="2000" dirty="0" smtClean="0"/>
              <a:t>Los servicios de justicia no representan sus costos reales (un demandante solo debe pagar una tasa que está llamada a cubrir gastos administrativos, pero no el sueldo de los jueces). </a:t>
            </a:r>
          </a:p>
          <a:p>
            <a:pPr marL="266700" indent="-266700" algn="just">
              <a:lnSpc>
                <a:spcPct val="120000"/>
              </a:lnSpc>
            </a:pPr>
            <a:r>
              <a:rPr lang="es-MX" sz="2000" dirty="0" smtClean="0"/>
              <a:t>En la mayoría de los casos los jueces sin ninguna razón de ser o justificación económica rebajan los honorarios profesionales de los abogados de la parte ganadora de un proceso. </a:t>
            </a:r>
          </a:p>
          <a:p>
            <a:pPr marL="266700" indent="-266700" algn="just">
              <a:lnSpc>
                <a:spcPct val="120000"/>
              </a:lnSpc>
            </a:pPr>
            <a:r>
              <a:rPr lang="es-MX" sz="2000" dirty="0" smtClean="0"/>
              <a:t>Los jueces no son evaluados permanentemente (sino cada siete años) ni sobre la base de objetivos alineados con el interés público.</a:t>
            </a:r>
          </a:p>
          <a:p>
            <a:pPr marL="266700" indent="-266700" algn="just">
              <a:lnSpc>
                <a:spcPct val="120000"/>
              </a:lnSpc>
            </a:pPr>
            <a:endParaRPr lang="es-MX" sz="2000" dirty="0" smtClean="0"/>
          </a:p>
        </p:txBody>
      </p:sp>
      <p:sp>
        <p:nvSpPr>
          <p:cNvPr id="6" name="5 CuadroTexto"/>
          <p:cNvSpPr txBox="1"/>
          <p:nvPr/>
        </p:nvSpPr>
        <p:spPr>
          <a:xfrm>
            <a:off x="0" y="1234527"/>
            <a:ext cx="9144000" cy="466281"/>
          </a:xfrm>
          <a:prstGeom prst="rect">
            <a:avLst/>
          </a:prstGeom>
          <a:solidFill>
            <a:schemeClr val="tx2">
              <a:lumMod val="40000"/>
              <a:lumOff val="60000"/>
            </a:schemeClr>
          </a:solidFill>
        </p:spPr>
        <p:txBody>
          <a:bodyPr vert="horz" lIns="91440" tIns="45720" rIns="91440" bIns="45720" rtlCol="0">
            <a:normAutofit/>
          </a:bodyPr>
          <a:lstStyle/>
          <a:p>
            <a:pPr marL="93663" algn="ctr">
              <a:lnSpc>
                <a:spcPct val="90000"/>
              </a:lnSpc>
              <a:spcBef>
                <a:spcPct val="20000"/>
              </a:spcBef>
            </a:pPr>
            <a:r>
              <a:rPr lang="es-MX" sz="2700" b="1" dirty="0" smtClean="0">
                <a:solidFill>
                  <a:schemeClr val="bg1"/>
                </a:solidFill>
              </a:rPr>
              <a:t>Incentivos de mercado en el ámbito judicial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395536" y="1484784"/>
            <a:ext cx="6951716" cy="4248472"/>
          </a:xfrm>
        </p:spPr>
        <p:txBody>
          <a:bodyPr vert="horz" lIns="91440" tIns="45720" rIns="91440" bIns="45720" rtlCol="0">
            <a:noAutofit/>
          </a:bodyPr>
          <a:lstStyle/>
          <a:p>
            <a:pPr marL="93663" indent="0" algn="just">
              <a:lnSpc>
                <a:spcPct val="120000"/>
              </a:lnSpc>
              <a:buFont typeface="Arial" pitchFamily="34" charset="0"/>
              <a:buNone/>
            </a:pPr>
            <a:r>
              <a:rPr lang="es-ES_tradnl" sz="2000" b="1" dirty="0" smtClean="0"/>
              <a:t>Problema</a:t>
            </a:r>
          </a:p>
          <a:p>
            <a:pPr marL="493713" lvl="1" indent="0" algn="just">
              <a:lnSpc>
                <a:spcPct val="120000"/>
              </a:lnSpc>
              <a:buNone/>
            </a:pPr>
            <a:r>
              <a:rPr lang="es-MX" sz="2000" dirty="0" smtClean="0">
                <a:solidFill>
                  <a:srgbClr val="0070C0"/>
                </a:solidFill>
              </a:rPr>
              <a:t>Los jueces no  tienen incentivos para trabajar lo que, sumado a la poca práctica en el uso de medios alternativos para solucionar conflictos, estimula la presentación de demandas lo que genera una alta tasa de retraso en la administración de justicia. </a:t>
            </a:r>
          </a:p>
          <a:p>
            <a:pPr marL="93663" indent="0" algn="just">
              <a:lnSpc>
                <a:spcPct val="120000"/>
              </a:lnSpc>
              <a:buFont typeface="Arial" pitchFamily="34" charset="0"/>
              <a:buNone/>
            </a:pPr>
            <a:r>
              <a:rPr lang="es-ES_tradnl" sz="2000" b="1" dirty="0" smtClean="0"/>
              <a:t>¿Qué se necesita? </a:t>
            </a:r>
          </a:p>
          <a:p>
            <a:pPr marL="493713" lvl="1" indent="0" algn="just">
              <a:lnSpc>
                <a:spcPct val="120000"/>
              </a:lnSpc>
              <a:buNone/>
            </a:pPr>
            <a:r>
              <a:rPr lang="es-MX" sz="2000" dirty="0" smtClean="0">
                <a:solidFill>
                  <a:srgbClr val="0070C0"/>
                </a:solidFill>
              </a:rPr>
              <a:t>Aceptando que es posible entender la administración de justicia como un bien privado; proponemos la inclusión de incentivos económicos en el ámbito público. </a:t>
            </a:r>
            <a:endParaRPr lang="es-ES_tradnl" sz="2000" dirty="0" smtClean="0">
              <a:solidFill>
                <a:srgbClr val="0070C0"/>
              </a:solidFill>
            </a:endParaRPr>
          </a:p>
        </p:txBody>
      </p:sp>
      <p:sp>
        <p:nvSpPr>
          <p:cNvPr id="5" name="4 CuadroTexto"/>
          <p:cNvSpPr txBox="1"/>
          <p:nvPr/>
        </p:nvSpPr>
        <p:spPr>
          <a:xfrm>
            <a:off x="3275856" y="836712"/>
            <a:ext cx="4896544" cy="369332"/>
          </a:xfrm>
          <a:prstGeom prst="rect">
            <a:avLst/>
          </a:prstGeom>
          <a:noFill/>
        </p:spPr>
        <p:txBody>
          <a:bodyPr wrap="square" rtlCol="0">
            <a:spAutoFit/>
          </a:bodyPr>
          <a:lstStyle/>
          <a:p>
            <a:pPr algn="ctr"/>
            <a:r>
              <a:rPr lang="es-MX" b="1" dirty="0" smtClean="0">
                <a:solidFill>
                  <a:schemeClr val="accent1">
                    <a:lumMod val="20000"/>
                    <a:lumOff val="80000"/>
                  </a:schemeClr>
                </a:solidFill>
              </a:rPr>
              <a:t>Incentivos de mercado en el ámbito judicial</a:t>
            </a:r>
            <a:endParaRPr lang="es-MX"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0" y="1268760"/>
            <a:ext cx="7524328" cy="4824536"/>
          </a:xfrm>
        </p:spPr>
        <p:txBody>
          <a:bodyPr vert="horz" lIns="91440" tIns="45720" rIns="91440" bIns="45720" rtlCol="0">
            <a:noAutofit/>
          </a:bodyPr>
          <a:lstStyle/>
          <a:p>
            <a:pPr marL="0" indent="0" algn="just">
              <a:lnSpc>
                <a:spcPct val="110000"/>
              </a:lnSpc>
              <a:buNone/>
            </a:pPr>
            <a:r>
              <a:rPr lang="es-ES_tradnl" sz="2400" b="1" dirty="0" smtClean="0"/>
              <a:t>Propuesta</a:t>
            </a:r>
          </a:p>
          <a:p>
            <a:pPr marL="180000" lvl="0" indent="-179388" algn="just">
              <a:spcBef>
                <a:spcPts val="700"/>
              </a:spcBef>
            </a:pPr>
            <a:r>
              <a:rPr lang="es-PE" sz="1600" dirty="0" smtClean="0"/>
              <a:t>Incentivos económicos </a:t>
            </a:r>
            <a:r>
              <a:rPr lang="es-PE" sz="1600" dirty="0" smtClean="0"/>
              <a:t>por </a:t>
            </a:r>
            <a:r>
              <a:rPr lang="es-PE" sz="1600" dirty="0" smtClean="0"/>
              <a:t>resolver rápido y sin ser “revocado” por la instancia superior: </a:t>
            </a:r>
            <a:r>
              <a:rPr lang="es-PE" sz="1600" dirty="0" smtClean="0"/>
              <a:t>la </a:t>
            </a:r>
            <a:r>
              <a:rPr lang="es-PE" sz="1600" dirty="0" smtClean="0"/>
              <a:t>idea es establecer una fórmula mediante la cual se premie una combinación entre rapidez de las resoluciones y calidad de la sentencia, que podría ser medido por la cantidad de sentencias revocadas o anuladas.</a:t>
            </a:r>
          </a:p>
          <a:p>
            <a:pPr marL="180000" lvl="0" indent="-179388" algn="just">
              <a:spcBef>
                <a:spcPts val="700"/>
              </a:spcBef>
            </a:pPr>
            <a:r>
              <a:rPr lang="es-PE" sz="1600" dirty="0" smtClean="0"/>
              <a:t>Competencia entre </a:t>
            </a:r>
            <a:r>
              <a:rPr lang="es-PE" sz="1600" dirty="0" smtClean="0"/>
              <a:t>jueces: se </a:t>
            </a:r>
            <a:r>
              <a:rPr lang="es-PE" sz="1600" dirty="0" smtClean="0"/>
              <a:t>propone que las partes puedan elegir a sus jueces libremente, lo cual también sería un criterio para determinar cuáles están haciendo mejor las cosas.</a:t>
            </a:r>
            <a:endParaRPr lang="es-MX" sz="1600" dirty="0" smtClean="0"/>
          </a:p>
          <a:p>
            <a:pPr marL="180000" indent="-179388" algn="just">
              <a:spcBef>
                <a:spcPts val="700"/>
              </a:spcBef>
            </a:pPr>
            <a:r>
              <a:rPr lang="es-PE" sz="1600" dirty="0" smtClean="0"/>
              <a:t>El servicio debe ser pagado y reflejar costos efectivos: se propone que el servicio de justicia refleje algún criterio de costos real y solo sea subsidiado en casos de necesidad. Se puede crear diferencias de costos dependiendo del tipo de proceso (sumario o normal), el cual no dependerá de criterios formales preestablecidos, sino de la voluntad de la parte por pagar más o menos.</a:t>
            </a:r>
            <a:endParaRPr lang="es-MX" sz="1600" dirty="0" smtClean="0"/>
          </a:p>
          <a:p>
            <a:pPr marL="180000" lvl="0" indent="-179388" algn="just">
              <a:spcBef>
                <a:spcPts val="700"/>
              </a:spcBef>
            </a:pPr>
            <a:r>
              <a:rPr lang="es-PE" sz="1600" dirty="0" smtClean="0"/>
              <a:t>El Poder Judicial debe presentar y defender su presupuesto de manera independiente al del resto de poderes del Estado: </a:t>
            </a:r>
            <a:r>
              <a:rPr lang="es-PE" sz="1600" dirty="0" smtClean="0"/>
              <a:t>el </a:t>
            </a:r>
            <a:r>
              <a:rPr lang="es-PE" sz="1600" dirty="0" smtClean="0"/>
              <a:t>presupuesto del Poder Judicial debería responder a un criterio de eficacia en la utilización de éste, pero ligado a la obtención de recursos por parte de la misma entidad.</a:t>
            </a:r>
            <a:endParaRPr lang="es-MX" sz="1600" dirty="0" smtClean="0"/>
          </a:p>
        </p:txBody>
      </p:sp>
      <p:sp>
        <p:nvSpPr>
          <p:cNvPr id="7" name="6 CuadroTexto"/>
          <p:cNvSpPr txBox="1"/>
          <p:nvPr/>
        </p:nvSpPr>
        <p:spPr>
          <a:xfrm>
            <a:off x="3275856" y="836712"/>
            <a:ext cx="4896544" cy="369332"/>
          </a:xfrm>
          <a:prstGeom prst="rect">
            <a:avLst/>
          </a:prstGeom>
          <a:noFill/>
        </p:spPr>
        <p:txBody>
          <a:bodyPr wrap="square" rtlCol="0">
            <a:spAutoFit/>
          </a:bodyPr>
          <a:lstStyle/>
          <a:p>
            <a:pPr algn="ctr"/>
            <a:r>
              <a:rPr lang="es-MX" b="1" dirty="0" smtClean="0">
                <a:solidFill>
                  <a:schemeClr val="accent1">
                    <a:lumMod val="20000"/>
                    <a:lumOff val="80000"/>
                  </a:schemeClr>
                </a:solidFill>
              </a:rPr>
              <a:t>Incentivos de mercado en el ámbito judicial</a:t>
            </a:r>
            <a:endParaRPr lang="es-MX"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b="1" dirty="0" smtClean="0"/>
              <a:t>ADMINISTRACIÓN DE JUSTICIA EN EL PERÚ</a:t>
            </a:r>
            <a:endParaRPr lang="es-PE" dirty="0"/>
          </a:p>
        </p:txBody>
      </p:sp>
      <p:sp>
        <p:nvSpPr>
          <p:cNvPr id="3" name="2 Subtítulo"/>
          <p:cNvSpPr>
            <a:spLocks noGrp="1"/>
          </p:cNvSpPr>
          <p:nvPr>
            <p:ph type="subTitle" idx="1"/>
          </p:nvPr>
        </p:nvSpPr>
        <p:spPr>
          <a:xfrm>
            <a:off x="4427984" y="3548608"/>
            <a:ext cx="3960440" cy="1752600"/>
          </a:xfrm>
        </p:spPr>
        <p:txBody>
          <a:bodyPr>
            <a:normAutofit lnSpcReduction="10000"/>
          </a:bodyPr>
          <a:lstStyle/>
          <a:p>
            <a:pPr marL="449263" indent="-355600" algn="just">
              <a:lnSpc>
                <a:spcPct val="90000"/>
              </a:lnSpc>
              <a:spcBef>
                <a:spcPts val="1200"/>
              </a:spcBef>
              <a:buFont typeface="+mj-lt"/>
              <a:buAutoNum type="arabicPeriod"/>
            </a:pPr>
            <a:r>
              <a:rPr lang="es-MX" b="1" dirty="0" smtClean="0"/>
              <a:t>Reformas en la administración de justicia</a:t>
            </a:r>
          </a:p>
          <a:p>
            <a:pPr marL="449263" indent="-355600" algn="l">
              <a:spcBef>
                <a:spcPts val="1200"/>
              </a:spcBef>
              <a:buFont typeface="+mj-lt"/>
              <a:buAutoNum type="arabicPeriod"/>
            </a:pPr>
            <a:r>
              <a:rPr lang="es-ES_tradnl" b="1" dirty="0" smtClean="0"/>
              <a:t>Reforma en la gestión </a:t>
            </a:r>
          </a:p>
          <a:p>
            <a:pPr marL="449263" indent="-355600" algn="l">
              <a:spcBef>
                <a:spcPts val="1200"/>
              </a:spcBef>
              <a:buFont typeface="+mj-lt"/>
              <a:buAutoNum type="arabicPeriod"/>
            </a:pPr>
            <a:r>
              <a:rPr lang="es-MX" b="1" dirty="0" smtClean="0"/>
              <a:t>Incentivos de mercado en el ámbito judicial</a:t>
            </a:r>
            <a:endParaRPr lang="es-PE"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67544" y="1556792"/>
            <a:ext cx="6951716" cy="4176464"/>
          </a:xfrm>
        </p:spPr>
        <p:txBody>
          <a:bodyPr vert="horz" lIns="91440" tIns="45720" rIns="91440" bIns="45720" rtlCol="0">
            <a:normAutofit fontScale="40000" lnSpcReduction="20000"/>
          </a:bodyPr>
          <a:lstStyle/>
          <a:p>
            <a:pPr marL="93663" indent="0" algn="just">
              <a:lnSpc>
                <a:spcPct val="110000"/>
              </a:lnSpc>
              <a:buNone/>
            </a:pPr>
            <a:r>
              <a:rPr lang="es-PE" sz="2400" dirty="0" smtClean="0"/>
              <a:t>¿Qué queremos? </a:t>
            </a:r>
          </a:p>
          <a:p>
            <a:endParaRPr lang="es-ES_tradnl" sz="2400" dirty="0" smtClean="0"/>
          </a:p>
          <a:p>
            <a:pPr marL="0" indent="0" algn="just">
              <a:lnSpc>
                <a:spcPct val="170000"/>
              </a:lnSpc>
              <a:buNone/>
            </a:pPr>
            <a:r>
              <a:rPr lang="es-ES_tradnl" sz="3000" dirty="0" smtClean="0"/>
              <a:t>Señor Gomez- dijo la Jueza-, todo hemos oído a su esposa declarar que considera justa y equitativa la distribución de sus bienes, que reflejan estas dos listas. El señor Gomez bajó la cabeza y permaneció en silencio. -Sin embargo, debo estar segura de que usted está de acuerdo con dicha apreciación.</a:t>
            </a:r>
            <a:endParaRPr lang="es-MX" sz="3000" dirty="0" smtClean="0"/>
          </a:p>
          <a:p>
            <a:pPr marL="0" indent="0" algn="just">
              <a:lnSpc>
                <a:spcPct val="170000"/>
              </a:lnSpc>
              <a:buNone/>
            </a:pPr>
            <a:r>
              <a:rPr lang="es-ES_tradnl" sz="3000" dirty="0" smtClean="0"/>
              <a:t>El señor Gomez alzó la cabeza. Pareció vacilar un momento.</a:t>
            </a:r>
            <a:endParaRPr lang="es-MX" sz="3000" dirty="0" smtClean="0"/>
          </a:p>
          <a:p>
            <a:pPr marL="0" indent="0" algn="just">
              <a:lnSpc>
                <a:spcPct val="170000"/>
              </a:lnSpc>
              <a:buNone/>
            </a:pPr>
            <a:r>
              <a:rPr lang="es-ES_tradnl" sz="3000" dirty="0" smtClean="0"/>
              <a:t>-Sí señoría- contestó al fin.</a:t>
            </a:r>
            <a:endParaRPr lang="es-MX" sz="3000" dirty="0" smtClean="0"/>
          </a:p>
          <a:p>
            <a:pPr marL="0" indent="0" algn="just">
              <a:lnSpc>
                <a:spcPct val="170000"/>
              </a:lnSpc>
              <a:buNone/>
            </a:pPr>
            <a:r>
              <a:rPr lang="es-ES_tradnl" sz="3000" dirty="0" smtClean="0"/>
              <a:t>-En ese caso, no me deja otra elección en este asunto- afirmó la Jueza.  Hizo una pausa y miró a la esposa del señor Gomez, que estaba sonriendo-. </a:t>
            </a:r>
            <a:endParaRPr lang="es-MX" sz="3000" dirty="0" smtClean="0"/>
          </a:p>
          <a:p>
            <a:pPr marL="0" indent="0" algn="just">
              <a:lnSpc>
                <a:spcPct val="170000"/>
              </a:lnSpc>
              <a:buNone/>
            </a:pPr>
            <a:r>
              <a:rPr lang="es-ES_tradnl" sz="3000" dirty="0" smtClean="0"/>
              <a:t>-Como concedí a la esposa del señor Gomez la oportunidad de preparar estas dos listas-continuó la jueza-, que a su juicio suponen una división justa y equitativa de sus bienes…-observó la Jueza, que se sintió complacida al ver que la señora de Gomez asentía-, </a:t>
            </a:r>
            <a:r>
              <a:rPr lang="es-ES_tradnl" sz="3000" b="1" dirty="0" smtClean="0"/>
              <a:t>también será justo y equitativo-añadió, al tiempo que se volvía hacia el señor Gomez-conceder al señor Gomez la oportunidad de elegir cuál de las dos listas prefiere.</a:t>
            </a:r>
            <a:endParaRPr lang="es-MX" sz="3000" dirty="0" smtClean="0"/>
          </a:p>
          <a:p>
            <a:pPr marL="0" indent="0" algn="just">
              <a:lnSpc>
                <a:spcPct val="170000"/>
              </a:lnSpc>
              <a:buNone/>
            </a:pPr>
            <a:r>
              <a:rPr lang="es-PE" sz="3000" dirty="0" err="1" smtClean="0"/>
              <a:t>Archer</a:t>
            </a:r>
            <a:r>
              <a:rPr lang="es-PE" sz="3000" dirty="0" smtClean="0"/>
              <a:t>, </a:t>
            </a:r>
            <a:r>
              <a:rPr lang="es-PE" sz="3000" dirty="0" err="1" smtClean="0"/>
              <a:t>Jeffry</a:t>
            </a:r>
            <a:r>
              <a:rPr lang="es-PE" sz="3000" dirty="0" smtClean="0"/>
              <a:t>. Casi culpables (Grijalbo, 2007)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67544" y="2060848"/>
            <a:ext cx="6951716" cy="3456384"/>
          </a:xfrm>
        </p:spPr>
        <p:txBody>
          <a:bodyPr vert="horz" lIns="91440" tIns="45720" rIns="91440" bIns="45720" rtlCol="0">
            <a:normAutofit/>
          </a:bodyPr>
          <a:lstStyle/>
          <a:p>
            <a:pPr marL="93663" indent="0" algn="just">
              <a:lnSpc>
                <a:spcPct val="110000"/>
              </a:lnSpc>
              <a:buNone/>
            </a:pPr>
            <a:r>
              <a:rPr lang="es-ES_tradnl" sz="2400" dirty="0" smtClean="0"/>
              <a:t>En la propuesta general se han identificado tres problemas.  El primero es el más político, ya que la propuesta para dicha dificultad requiere de un acuerdo nacional. Los otros dos asuntos son más específicos y tienen que ver con la identificación de las labores de los jueces y la falta de reconocimiento.</a:t>
            </a:r>
            <a:r>
              <a:rPr lang="es-PE" sz="24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28596" y="2564904"/>
            <a:ext cx="6951716" cy="3221550"/>
          </a:xfrm>
        </p:spPr>
        <p:txBody>
          <a:bodyPr>
            <a:noAutofit/>
          </a:bodyPr>
          <a:lstStyle/>
          <a:p>
            <a:pPr marL="93663" indent="0" algn="just">
              <a:buNone/>
            </a:pPr>
            <a:r>
              <a:rPr lang="es-ES_tradnl" sz="2000" dirty="0" smtClean="0"/>
              <a:t>Mientras los miembros del Poder Judicial no acepten sin tapujos que hay excesiva demora en los procesos, ineficacia, innecesaria fijación en los asuntos formales de la justicia y corrupción en todos los niveles, poco se puede hacer. Y mientras la ciudadanía y el poder político no asuman la responsabilidad </a:t>
            </a:r>
            <a:r>
              <a:rPr lang="es-ES_tradnl" sz="2000" dirty="0" smtClean="0"/>
              <a:t>que </a:t>
            </a:r>
            <a:r>
              <a:rPr lang="es-ES_tradnl" sz="2000" dirty="0" smtClean="0"/>
              <a:t>les corresponde  y un compromiso de reforma, todo seguirá igual.</a:t>
            </a:r>
            <a:r>
              <a:rPr lang="es-PE" sz="2000" dirty="0" smtClean="0"/>
              <a:t> </a:t>
            </a:r>
          </a:p>
        </p:txBody>
      </p:sp>
      <p:sp>
        <p:nvSpPr>
          <p:cNvPr id="4" name="3 CuadroTexto"/>
          <p:cNvSpPr txBox="1"/>
          <p:nvPr/>
        </p:nvSpPr>
        <p:spPr>
          <a:xfrm>
            <a:off x="0" y="1234527"/>
            <a:ext cx="9144000" cy="466281"/>
          </a:xfrm>
          <a:prstGeom prst="rect">
            <a:avLst/>
          </a:prstGeom>
          <a:solidFill>
            <a:schemeClr val="tx2">
              <a:lumMod val="40000"/>
              <a:lumOff val="60000"/>
            </a:schemeClr>
          </a:solidFill>
        </p:spPr>
        <p:txBody>
          <a:bodyPr vert="horz" lIns="91440" tIns="45720" rIns="91440" bIns="45720" rtlCol="0">
            <a:normAutofit/>
          </a:bodyPr>
          <a:lstStyle/>
          <a:p>
            <a:pPr marL="93663" algn="ctr">
              <a:lnSpc>
                <a:spcPct val="90000"/>
              </a:lnSpc>
              <a:spcBef>
                <a:spcPct val="20000"/>
              </a:spcBef>
            </a:pPr>
            <a:r>
              <a:rPr lang="es-MX" sz="2700" b="1" dirty="0" smtClean="0">
                <a:solidFill>
                  <a:schemeClr val="bg1"/>
                </a:solidFill>
              </a:rPr>
              <a:t>Reformas en la administración de justicia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28596" y="1700808"/>
            <a:ext cx="8103844" cy="4085646"/>
          </a:xfrm>
        </p:spPr>
        <p:txBody>
          <a:bodyPr vert="horz" lIns="91440" tIns="45720" rIns="91440" bIns="45720" rtlCol="0">
            <a:normAutofit/>
          </a:bodyPr>
          <a:lstStyle/>
          <a:p>
            <a:pPr marL="93663" indent="0">
              <a:lnSpc>
                <a:spcPct val="80000"/>
              </a:lnSpc>
              <a:buNone/>
            </a:pPr>
            <a:r>
              <a:rPr lang="es-MX" sz="2400" dirty="0" smtClean="0"/>
              <a:t>¿</a:t>
            </a:r>
            <a:r>
              <a:rPr lang="es-MX" sz="2000" b="1" dirty="0" smtClean="0"/>
              <a:t>Quién debe estar a cargo de la reforma judicial?</a:t>
            </a:r>
            <a:endParaRPr lang="es-MX" sz="2400" b="1" dirty="0" smtClean="0"/>
          </a:p>
          <a:p>
            <a:pPr marL="93663" indent="0" algn="just">
              <a:lnSpc>
                <a:spcPct val="80000"/>
              </a:lnSpc>
              <a:buNone/>
            </a:pPr>
            <a:endParaRPr lang="es-ES_tradnl" sz="2400" dirty="0" smtClean="0"/>
          </a:p>
          <a:p>
            <a:pPr marL="268288" indent="-268288" algn="just">
              <a:lnSpc>
                <a:spcPct val="80000"/>
              </a:lnSpc>
            </a:pPr>
            <a:r>
              <a:rPr lang="es-ES_tradnl" sz="2000" dirty="0" smtClean="0"/>
              <a:t>Poder Judicial</a:t>
            </a:r>
          </a:p>
          <a:p>
            <a:pPr marL="268288" indent="-268288" algn="just">
              <a:lnSpc>
                <a:spcPct val="80000"/>
              </a:lnSpc>
            </a:pPr>
            <a:r>
              <a:rPr lang="es-ES_tradnl" sz="2000" dirty="0" smtClean="0"/>
              <a:t>Poder Legislativo</a:t>
            </a:r>
          </a:p>
          <a:p>
            <a:pPr marL="268288" indent="-268288" algn="just">
              <a:lnSpc>
                <a:spcPct val="80000"/>
              </a:lnSpc>
            </a:pPr>
            <a:r>
              <a:rPr lang="es-ES_tradnl" sz="2000" dirty="0" smtClean="0"/>
              <a:t>Poder Ejecutivo</a:t>
            </a:r>
          </a:p>
          <a:p>
            <a:pPr marL="268288" indent="-268288" algn="just">
              <a:lnSpc>
                <a:spcPct val="80000"/>
              </a:lnSpc>
            </a:pPr>
            <a:r>
              <a:rPr lang="es-ES_tradnl" sz="2000" dirty="0" smtClean="0"/>
              <a:t>Terceros</a:t>
            </a:r>
          </a:p>
          <a:p>
            <a:pPr marL="268288" indent="-268288" algn="just">
              <a:lnSpc>
                <a:spcPct val="80000"/>
              </a:lnSpc>
            </a:pPr>
            <a:r>
              <a:rPr lang="es-ES_tradnl" sz="2000" b="1" dirty="0" smtClean="0"/>
              <a:t>Poder Constituyente</a:t>
            </a:r>
            <a:endParaRPr lang="es-MX" sz="2000" b="1" dirty="0" smtClean="0"/>
          </a:p>
        </p:txBody>
      </p:sp>
      <p:sp>
        <p:nvSpPr>
          <p:cNvPr id="4" name="3 CuadroTexto"/>
          <p:cNvSpPr txBox="1"/>
          <p:nvPr/>
        </p:nvSpPr>
        <p:spPr>
          <a:xfrm>
            <a:off x="3347864" y="827420"/>
            <a:ext cx="4896544" cy="369332"/>
          </a:xfrm>
          <a:prstGeom prst="rect">
            <a:avLst/>
          </a:prstGeom>
          <a:noFill/>
        </p:spPr>
        <p:txBody>
          <a:bodyPr wrap="square" rtlCol="0">
            <a:spAutoFit/>
          </a:bodyPr>
          <a:lstStyle/>
          <a:p>
            <a:pPr algn="ctr"/>
            <a:r>
              <a:rPr lang="es-MX" b="1" dirty="0" smtClean="0">
                <a:solidFill>
                  <a:schemeClr val="accent1">
                    <a:lumMod val="20000"/>
                    <a:lumOff val="80000"/>
                  </a:schemeClr>
                </a:solidFill>
              </a:rPr>
              <a:t>Reformas en la administración de justicia</a:t>
            </a:r>
            <a:endParaRPr lang="es-MX"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28596" y="1844824"/>
            <a:ext cx="6951716" cy="4176464"/>
          </a:xfrm>
        </p:spPr>
        <p:txBody>
          <a:bodyPr vert="horz" lIns="91440" tIns="45720" rIns="91440" bIns="45720" rtlCol="0">
            <a:noAutofit/>
          </a:bodyPr>
          <a:lstStyle/>
          <a:p>
            <a:pPr marL="268288" indent="-268288" algn="just">
              <a:spcBef>
                <a:spcPts val="1200"/>
              </a:spcBef>
            </a:pPr>
            <a:r>
              <a:rPr lang="es-MX" sz="1800" b="1" dirty="0" smtClean="0"/>
              <a:t>El  pacto social</a:t>
            </a:r>
            <a:r>
              <a:rPr lang="es-MX" sz="1800" dirty="0" smtClean="0"/>
              <a:t>: reconocer la necesidad de una reforma judicial.</a:t>
            </a:r>
          </a:p>
          <a:p>
            <a:pPr marL="268288" indent="-268288" algn="just">
              <a:spcBef>
                <a:spcPts val="1200"/>
              </a:spcBef>
            </a:pPr>
            <a:r>
              <a:rPr lang="es-MX" sz="1800" b="1" dirty="0" smtClean="0"/>
              <a:t>Medio legal</a:t>
            </a:r>
            <a:r>
              <a:rPr lang="es-MX" sz="1800" dirty="0" smtClean="0"/>
              <a:t>: creación de un órgano constitucional de igual jerarquía que los otros poderes, pero transitorio, que se encargaría de la reforma judicial. </a:t>
            </a:r>
          </a:p>
          <a:p>
            <a:pPr marL="268288" indent="-268288" algn="just">
              <a:spcBef>
                <a:spcPts val="1200"/>
              </a:spcBef>
            </a:pPr>
            <a:r>
              <a:rPr lang="es-MX" sz="1800" b="1" dirty="0" smtClean="0"/>
              <a:t>Facultades del órgano constitucional</a:t>
            </a:r>
            <a:r>
              <a:rPr lang="es-MX" sz="1800" dirty="0" smtClean="0"/>
              <a:t>: Este organismo tendría cometidos específicos y, a su vez, requeriría una conformación plural para garantizar que no se sigan los intereses de un grupo  particular. </a:t>
            </a:r>
          </a:p>
          <a:p>
            <a:pPr marL="268288" indent="-268288" algn="just">
              <a:spcBef>
                <a:spcPts val="1200"/>
              </a:spcBef>
            </a:pPr>
            <a:r>
              <a:rPr lang="es-MX" sz="1800" b="1" dirty="0" smtClean="0"/>
              <a:t>Independencia económica</a:t>
            </a:r>
            <a:r>
              <a:rPr lang="es-MX" sz="1800" dirty="0" smtClean="0"/>
              <a:t>: presupuesto propio. </a:t>
            </a:r>
          </a:p>
          <a:p>
            <a:pPr marL="268288" indent="-268288" algn="just">
              <a:spcBef>
                <a:spcPts val="1200"/>
              </a:spcBef>
            </a:pPr>
            <a:r>
              <a:rPr lang="es-MX" sz="1800" b="1" dirty="0" smtClean="0"/>
              <a:t>Integrantes: </a:t>
            </a:r>
            <a:r>
              <a:rPr lang="es-MX" sz="1800" dirty="0" smtClean="0"/>
              <a:t>Este órgano debe estar conformado por representantes del Estado, así como de personas independientes del gobierno de turno, pero expertas en la reforma del sistema de justicia.</a:t>
            </a:r>
          </a:p>
        </p:txBody>
      </p:sp>
      <p:sp>
        <p:nvSpPr>
          <p:cNvPr id="4" name="3 CuadroTexto"/>
          <p:cNvSpPr txBox="1"/>
          <p:nvPr/>
        </p:nvSpPr>
        <p:spPr>
          <a:xfrm>
            <a:off x="611560" y="1412776"/>
            <a:ext cx="7344816" cy="288032"/>
          </a:xfrm>
          <a:prstGeom prst="rect">
            <a:avLst/>
          </a:prstGeom>
        </p:spPr>
        <p:txBody>
          <a:bodyPr vert="horz" lIns="91440" tIns="45720" rIns="91440" bIns="45720" rtlCol="0">
            <a:normAutofit lnSpcReduction="10000"/>
          </a:bodyPr>
          <a:lstStyle/>
          <a:p>
            <a:pPr marL="268288" indent="-268288" algn="just">
              <a:lnSpc>
                <a:spcPct val="80000"/>
              </a:lnSpc>
              <a:spcBef>
                <a:spcPct val="20000"/>
              </a:spcBef>
            </a:pPr>
            <a:r>
              <a:rPr lang="es-MX" sz="1700" b="1" dirty="0" smtClean="0">
                <a:solidFill>
                  <a:schemeClr val="tx2">
                    <a:lumMod val="40000"/>
                    <a:lumOff val="60000"/>
                  </a:schemeClr>
                </a:solidFill>
              </a:rPr>
              <a:t>¿Quién debe estar a cargo de la reforma judicial?  </a:t>
            </a:r>
            <a:r>
              <a:rPr lang="es-ES_tradnl" sz="1700" b="1" dirty="0" smtClean="0">
                <a:solidFill>
                  <a:schemeClr val="tx2">
                    <a:lumMod val="40000"/>
                    <a:lumOff val="60000"/>
                  </a:schemeClr>
                </a:solidFill>
              </a:rPr>
              <a:t>Poder Constituyente</a:t>
            </a:r>
            <a:endParaRPr lang="es-MX" sz="1700" b="1" dirty="0" smtClean="0">
              <a:solidFill>
                <a:schemeClr val="tx2">
                  <a:lumMod val="40000"/>
                  <a:lumOff val="60000"/>
                </a:schemeClr>
              </a:solidFill>
            </a:endParaRPr>
          </a:p>
        </p:txBody>
      </p:sp>
      <p:sp>
        <p:nvSpPr>
          <p:cNvPr id="6" name="5 CuadroTexto"/>
          <p:cNvSpPr txBox="1"/>
          <p:nvPr/>
        </p:nvSpPr>
        <p:spPr>
          <a:xfrm>
            <a:off x="3347864" y="827420"/>
            <a:ext cx="4896544" cy="369332"/>
          </a:xfrm>
          <a:prstGeom prst="rect">
            <a:avLst/>
          </a:prstGeom>
          <a:noFill/>
        </p:spPr>
        <p:txBody>
          <a:bodyPr wrap="square" rtlCol="0">
            <a:spAutoFit/>
          </a:bodyPr>
          <a:lstStyle/>
          <a:p>
            <a:pPr algn="ctr"/>
            <a:r>
              <a:rPr lang="es-MX" b="1" dirty="0" smtClean="0">
                <a:solidFill>
                  <a:schemeClr val="accent1">
                    <a:lumMod val="20000"/>
                    <a:lumOff val="80000"/>
                  </a:schemeClr>
                </a:solidFill>
              </a:rPr>
              <a:t>Reformas en la administración de justicia</a:t>
            </a:r>
            <a:endParaRPr lang="es-MX"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428596" y="1988840"/>
            <a:ext cx="6951716" cy="3797614"/>
          </a:xfrm>
        </p:spPr>
        <p:txBody>
          <a:bodyPr vert="horz" lIns="91440" tIns="45720" rIns="91440" bIns="45720" rtlCol="0">
            <a:normAutofit/>
          </a:bodyPr>
          <a:lstStyle/>
          <a:p>
            <a:pPr marL="93663" indent="0" algn="just">
              <a:lnSpc>
                <a:spcPct val="120000"/>
              </a:lnSpc>
              <a:buNone/>
            </a:pPr>
            <a:r>
              <a:rPr lang="es-ES_tradnl" sz="2000" b="1" dirty="0" smtClean="0"/>
              <a:t>Situación actual</a:t>
            </a:r>
          </a:p>
          <a:p>
            <a:pPr marL="266700" indent="-266700" algn="just">
              <a:lnSpc>
                <a:spcPct val="120000"/>
              </a:lnSpc>
            </a:pPr>
            <a:r>
              <a:rPr lang="es-ES_tradnl" sz="2000" dirty="0" smtClean="0"/>
              <a:t>El rol principal del </a:t>
            </a:r>
            <a:r>
              <a:rPr lang="es-ES_tradnl" sz="2000" dirty="0" smtClean="0"/>
              <a:t>Juez </a:t>
            </a:r>
            <a:r>
              <a:rPr lang="es-ES_tradnl" sz="2000" dirty="0" smtClean="0"/>
              <a:t>es el de administrar justicia y eso se hace a través de su función jurisdiccional.</a:t>
            </a:r>
            <a:endParaRPr lang="es-MX" sz="2000" dirty="0" smtClean="0"/>
          </a:p>
          <a:p>
            <a:pPr marL="266700" indent="-266700" algn="just">
              <a:lnSpc>
                <a:spcPct val="120000"/>
              </a:lnSpc>
            </a:pPr>
            <a:r>
              <a:rPr lang="es-ES_tradnl" sz="2000" dirty="0" smtClean="0"/>
              <a:t>El </a:t>
            </a:r>
            <a:r>
              <a:rPr lang="es-ES_tradnl" sz="2000" dirty="0" smtClean="0"/>
              <a:t>J</a:t>
            </a:r>
            <a:r>
              <a:rPr lang="es-ES_tradnl" sz="2000" dirty="0" smtClean="0"/>
              <a:t>uez </a:t>
            </a:r>
            <a:r>
              <a:rPr lang="es-ES_tradnl" sz="2000" dirty="0" smtClean="0"/>
              <a:t>también necesita cumplir con funciones operativas o administrativas en su juzgado</a:t>
            </a:r>
            <a:r>
              <a:rPr lang="es-ES_tradnl" sz="2000" dirty="0" smtClean="0"/>
              <a:t>.</a:t>
            </a:r>
          </a:p>
          <a:p>
            <a:pPr marL="266700" lvl="1" indent="-266700" algn="just">
              <a:lnSpc>
                <a:spcPct val="120000"/>
              </a:lnSpc>
              <a:buFont typeface="Arial" pitchFamily="34" charset="0"/>
              <a:buChar char="•"/>
            </a:pPr>
            <a:r>
              <a:rPr lang="es-ES_tradnl" sz="2000" dirty="0" smtClean="0">
                <a:solidFill>
                  <a:srgbClr val="0070C0"/>
                </a:solidFill>
              </a:rPr>
              <a:t>Las funciones administrativas distraen diariamente al Juez de su función jurisdiccional convirtiéndolo en un “gerente de juzgado”, rol para el que, en la mayoría de casos, no está debidamente preparado.</a:t>
            </a:r>
          </a:p>
          <a:p>
            <a:pPr marL="266700" indent="-266700" algn="just">
              <a:lnSpc>
                <a:spcPct val="120000"/>
              </a:lnSpc>
            </a:pPr>
            <a:endParaRPr lang="es-ES_tradnl" sz="2000" dirty="0" smtClean="0"/>
          </a:p>
          <a:p>
            <a:pPr marL="93663" indent="0" algn="just">
              <a:lnSpc>
                <a:spcPct val="120000"/>
              </a:lnSpc>
              <a:buNone/>
            </a:pPr>
            <a:endParaRPr lang="es-ES_tradnl" sz="2000" dirty="0" smtClean="0"/>
          </a:p>
        </p:txBody>
      </p:sp>
      <p:sp>
        <p:nvSpPr>
          <p:cNvPr id="6" name="5 CuadroTexto"/>
          <p:cNvSpPr txBox="1"/>
          <p:nvPr/>
        </p:nvSpPr>
        <p:spPr>
          <a:xfrm>
            <a:off x="0" y="1234527"/>
            <a:ext cx="9144000" cy="466281"/>
          </a:xfrm>
          <a:prstGeom prst="rect">
            <a:avLst/>
          </a:prstGeom>
          <a:solidFill>
            <a:schemeClr val="tx2">
              <a:lumMod val="40000"/>
              <a:lumOff val="60000"/>
            </a:schemeClr>
          </a:solidFill>
        </p:spPr>
        <p:txBody>
          <a:bodyPr vert="horz" lIns="91440" tIns="45720" rIns="91440" bIns="45720" rtlCol="0">
            <a:normAutofit/>
          </a:bodyPr>
          <a:lstStyle/>
          <a:p>
            <a:pPr marL="93663" algn="ctr">
              <a:lnSpc>
                <a:spcPct val="90000"/>
              </a:lnSpc>
              <a:spcBef>
                <a:spcPct val="20000"/>
              </a:spcBef>
            </a:pPr>
            <a:r>
              <a:rPr lang="es-MX" sz="2700" b="1" dirty="0" smtClean="0">
                <a:solidFill>
                  <a:schemeClr val="bg1"/>
                </a:solidFill>
              </a:rPr>
              <a:t>Reformas en la gestión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1736" y="0"/>
            <a:ext cx="6229336" cy="1142984"/>
          </a:xfrm>
        </p:spPr>
        <p:txBody>
          <a:bodyPr/>
          <a:lstStyle/>
          <a:p>
            <a:r>
              <a:rPr lang="es-MX" sz="2400" b="1" dirty="0" smtClean="0"/>
              <a:t>ADMINISTRACIÓN DE JUSTICIA EN EL PERÚ</a:t>
            </a:r>
            <a:endParaRPr lang="es-PE" sz="2400" dirty="0"/>
          </a:p>
        </p:txBody>
      </p:sp>
      <p:sp>
        <p:nvSpPr>
          <p:cNvPr id="3" name="2 Marcador de contenido"/>
          <p:cNvSpPr>
            <a:spLocks noGrp="1"/>
          </p:cNvSpPr>
          <p:nvPr>
            <p:ph idx="1"/>
          </p:nvPr>
        </p:nvSpPr>
        <p:spPr>
          <a:xfrm>
            <a:off x="395536" y="1340768"/>
            <a:ext cx="6951716" cy="4392488"/>
          </a:xfrm>
        </p:spPr>
        <p:txBody>
          <a:bodyPr vert="horz" lIns="91440" tIns="45720" rIns="91440" bIns="45720" rtlCol="0">
            <a:noAutofit/>
          </a:bodyPr>
          <a:lstStyle/>
          <a:p>
            <a:pPr marL="93663" indent="0" algn="just">
              <a:lnSpc>
                <a:spcPct val="120000"/>
              </a:lnSpc>
              <a:buFont typeface="Arial" pitchFamily="34" charset="0"/>
              <a:buNone/>
            </a:pPr>
            <a:r>
              <a:rPr lang="es-ES_tradnl" sz="2000" b="1" dirty="0" smtClean="0"/>
              <a:t>Problema</a:t>
            </a:r>
          </a:p>
          <a:p>
            <a:pPr marL="493713" lvl="1" indent="0" algn="just">
              <a:lnSpc>
                <a:spcPct val="120000"/>
              </a:lnSpc>
              <a:buFont typeface="Arial" pitchFamily="34" charset="0"/>
              <a:buNone/>
            </a:pPr>
            <a:r>
              <a:rPr lang="es-ES_tradnl" sz="2000" dirty="0" smtClean="0">
                <a:solidFill>
                  <a:srgbClr val="0070C0"/>
                </a:solidFill>
              </a:rPr>
              <a:t>La mayoría de los jueces no distingue entre la labor jurisdiccional y la labor administrativa.</a:t>
            </a:r>
          </a:p>
          <a:p>
            <a:pPr marL="93663" indent="0" algn="just">
              <a:lnSpc>
                <a:spcPct val="120000"/>
              </a:lnSpc>
              <a:buFont typeface="Arial" pitchFamily="34" charset="0"/>
              <a:buNone/>
            </a:pPr>
            <a:r>
              <a:rPr lang="es-ES_tradnl" sz="2000" b="1" dirty="0" smtClean="0"/>
              <a:t>¿Qué se necesita? </a:t>
            </a:r>
          </a:p>
          <a:p>
            <a:pPr marL="493713" lvl="1" indent="0" algn="just">
              <a:lnSpc>
                <a:spcPct val="120000"/>
              </a:lnSpc>
              <a:buFont typeface="Arial" pitchFamily="34" charset="0"/>
              <a:buNone/>
            </a:pPr>
            <a:r>
              <a:rPr lang="es-ES_tradnl" sz="2000" dirty="0" smtClean="0">
                <a:solidFill>
                  <a:srgbClr val="0070C0"/>
                </a:solidFill>
              </a:rPr>
              <a:t>Es necesario que el juez tenga apoyo especializado en la labor administrativa.</a:t>
            </a:r>
          </a:p>
          <a:p>
            <a:pPr marL="493713" lvl="1" indent="0" algn="just">
              <a:lnSpc>
                <a:spcPct val="120000"/>
              </a:lnSpc>
              <a:buFont typeface="Arial" pitchFamily="34" charset="0"/>
              <a:buNone/>
            </a:pPr>
            <a:r>
              <a:rPr lang="es-ES_tradnl" sz="2000" dirty="0" smtClean="0">
                <a:solidFill>
                  <a:srgbClr val="0070C0"/>
                </a:solidFill>
              </a:rPr>
              <a:t>Si se prioriza la función jurisdiccional del juez como encargado de resolver los casos y se da la función administrativa (el sistema operativo) a un administrador profesional, se podrán optimizar los avances logrados en los programas de reforma anteriores.</a:t>
            </a:r>
          </a:p>
        </p:txBody>
      </p:sp>
      <p:sp>
        <p:nvSpPr>
          <p:cNvPr id="5" name="4 CuadroTexto"/>
          <p:cNvSpPr txBox="1"/>
          <p:nvPr/>
        </p:nvSpPr>
        <p:spPr>
          <a:xfrm>
            <a:off x="3563888" y="838453"/>
            <a:ext cx="4896544" cy="369332"/>
          </a:xfrm>
          <a:prstGeom prst="rect">
            <a:avLst/>
          </a:prstGeom>
          <a:noFill/>
        </p:spPr>
        <p:txBody>
          <a:bodyPr wrap="square" rtlCol="0">
            <a:spAutoFit/>
          </a:bodyPr>
          <a:lstStyle/>
          <a:p>
            <a:pPr algn="ctr"/>
            <a:r>
              <a:rPr lang="es-MX" b="1" dirty="0" smtClean="0">
                <a:solidFill>
                  <a:schemeClr val="accent1">
                    <a:lumMod val="20000"/>
                    <a:lumOff val="80000"/>
                  </a:schemeClr>
                </a:solidFill>
              </a:rPr>
              <a:t>Reformas en la gestión</a:t>
            </a:r>
            <a:endParaRPr lang="es-MX"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1282</Words>
  <Application>Microsoft Office PowerPoint</Application>
  <PresentationFormat>Presentación en pantalla (4:3)</PresentationFormat>
  <Paragraphs>75</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Diapositiva 1</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lpstr>ADMINISTRACIÓN DE JUSTICIA EN EL PERÚ</vt:lpstr>
    </vt:vector>
  </TitlesOfParts>
  <Company>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junior</dc:creator>
  <cp:lastModifiedBy>User</cp:lastModifiedBy>
  <cp:revision>59</cp:revision>
  <dcterms:created xsi:type="dcterms:W3CDTF">2010-12-06T22:03:03Z</dcterms:created>
  <dcterms:modified xsi:type="dcterms:W3CDTF">2010-12-14T01:19:45Z</dcterms:modified>
</cp:coreProperties>
</file>